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4" r:id="rId3"/>
    <p:sldId id="276" r:id="rId4"/>
    <p:sldId id="277" r:id="rId5"/>
    <p:sldId id="275" r:id="rId6"/>
    <p:sldId id="272" r:id="rId7"/>
    <p:sldId id="278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50" autoAdjust="0"/>
  </p:normalViewPr>
  <p:slideViewPr>
    <p:cSldViewPr>
      <p:cViewPr varScale="1">
        <p:scale>
          <a:sx n="106" d="100"/>
          <a:sy n="106" d="100"/>
        </p:scale>
        <p:origin x="5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3A274-50A9-489C-B7D5-E653FC5CB0D6}" type="datetimeFigureOut">
              <a:rPr lang="fr-FR" smtClean="0"/>
              <a:pPr/>
              <a:t>11/03/2020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E4FBD-1E0C-4847-9B64-6F02537604D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8CD658-82BA-4D32-B090-5DB40B47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TRAVAUX RIVIERE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F4E0CCD7-1968-4755-BBD2-A287B0371C2C}"/>
              </a:ext>
            </a:extLst>
          </p:cNvPr>
          <p:cNvSpPr txBox="1">
            <a:spLocks/>
          </p:cNvSpPr>
          <p:nvPr/>
        </p:nvSpPr>
        <p:spPr>
          <a:xfrm>
            <a:off x="323528" y="1412776"/>
            <a:ext cx="8712968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800" dirty="0"/>
              <a:t>Concrétisation des actions définies dans le PGP en 2018</a:t>
            </a:r>
          </a:p>
          <a:p>
            <a:pPr>
              <a:buFontTx/>
              <a:buChar char="-"/>
            </a:pPr>
            <a:r>
              <a:rPr lang="fr-FR" sz="2800" dirty="0"/>
              <a:t>Plusieurs actions de 2020 à 2023</a:t>
            </a:r>
          </a:p>
          <a:p>
            <a:pPr>
              <a:buFontTx/>
              <a:buChar char="-"/>
            </a:pPr>
            <a:r>
              <a:rPr lang="fr-FR" sz="2800" dirty="0"/>
              <a:t>Intégrer à la CPO (Convention avec la Région AURA).</a:t>
            </a:r>
          </a:p>
          <a:p>
            <a:pPr>
              <a:buFontTx/>
              <a:buChar char="-"/>
            </a:pPr>
            <a:r>
              <a:rPr lang="fr-FR" sz="2800" dirty="0"/>
              <a:t>Projets :</a:t>
            </a:r>
          </a:p>
          <a:p>
            <a:pPr lvl="1">
              <a:buFontTx/>
              <a:buChar char="-"/>
            </a:pPr>
            <a:r>
              <a:rPr lang="fr-FR" sz="2400" dirty="0"/>
              <a:t>Renaturation et Mise en défend du Payonnet</a:t>
            </a:r>
          </a:p>
          <a:p>
            <a:pPr lvl="1">
              <a:buFontTx/>
              <a:buChar char="-"/>
            </a:pPr>
            <a:r>
              <a:rPr lang="fr-FR" sz="2400" dirty="0"/>
              <a:t>Renaturation et Mise en défend du Sagnat</a:t>
            </a:r>
          </a:p>
          <a:p>
            <a:pPr lvl="1">
              <a:buFontTx/>
              <a:buChar char="-"/>
            </a:pPr>
            <a:r>
              <a:rPr lang="fr-FR" sz="2400" dirty="0"/>
              <a:t>Mise en défend du </a:t>
            </a:r>
            <a:r>
              <a:rPr lang="fr-FR" sz="2400" dirty="0" err="1"/>
              <a:t>Grand-Ris</a:t>
            </a:r>
            <a:endParaRPr lang="fr-FR" sz="2400" dirty="0"/>
          </a:p>
          <a:p>
            <a:pPr lvl="1">
              <a:buFontTx/>
              <a:buChar char="-"/>
            </a:pPr>
            <a:r>
              <a:rPr lang="fr-FR" sz="2400" dirty="0"/>
              <a:t>Aménagement de passages à gué sur le Verdier</a:t>
            </a:r>
          </a:p>
          <a:p>
            <a:pPr>
              <a:buFont typeface="Arial" pitchFamily="34" charset="0"/>
              <a:buNone/>
            </a:pPr>
            <a:endParaRPr lang="fr-FR" sz="2800" dirty="0"/>
          </a:p>
          <a:p>
            <a:pPr>
              <a:buFont typeface="Arial" pitchFamily="34" charset="0"/>
              <a:buNone/>
            </a:pPr>
            <a:r>
              <a:rPr lang="fr-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041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2CFD07-E07F-4729-9118-0A453AD83532}"/>
              </a:ext>
            </a:extLst>
          </p:cNvPr>
          <p:cNvPicPr/>
          <p:nvPr/>
        </p:nvPicPr>
        <p:blipFill rotWithShape="1">
          <a:blip r:embed="rId2"/>
          <a:srcRect l="7306" t="12815" r="63469" b="7527"/>
          <a:stretch/>
        </p:blipFill>
        <p:spPr bwMode="auto">
          <a:xfrm>
            <a:off x="991" y="12881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785AF76-2E9B-4531-9ECC-1DC77804CD7B}"/>
              </a:ext>
            </a:extLst>
          </p:cNvPr>
          <p:cNvSpPr txBox="1"/>
          <p:nvPr/>
        </p:nvSpPr>
        <p:spPr>
          <a:xfrm>
            <a:off x="6131154" y="172961"/>
            <a:ext cx="29145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Segoe Print" panose="02000600000000000000" pitchFamily="2" charset="0"/>
              </a:rPr>
              <a:t>PAYONNET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18D7B25-9584-44BF-AD73-88F38AF3EC32}"/>
              </a:ext>
            </a:extLst>
          </p:cNvPr>
          <p:cNvCxnSpPr>
            <a:cxnSpLocks/>
          </p:cNvCxnSpPr>
          <p:nvPr/>
        </p:nvCxnSpPr>
        <p:spPr>
          <a:xfrm flipH="1">
            <a:off x="5148064" y="2924944"/>
            <a:ext cx="1008112" cy="216024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939217B-CBCD-4655-8285-149D9C58F453}"/>
              </a:ext>
            </a:extLst>
          </p:cNvPr>
          <p:cNvCxnSpPr>
            <a:cxnSpLocks/>
          </p:cNvCxnSpPr>
          <p:nvPr/>
        </p:nvCxnSpPr>
        <p:spPr>
          <a:xfrm flipH="1">
            <a:off x="1853822" y="166189"/>
            <a:ext cx="1008112" cy="216024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727DEE60-D822-43BD-A8E1-054412365644}"/>
              </a:ext>
            </a:extLst>
          </p:cNvPr>
          <p:cNvSpPr/>
          <p:nvPr/>
        </p:nvSpPr>
        <p:spPr>
          <a:xfrm>
            <a:off x="958788" y="-6354"/>
            <a:ext cx="1029810" cy="654424"/>
          </a:xfrm>
          <a:custGeom>
            <a:avLst/>
            <a:gdLst>
              <a:gd name="connsiteX0" fmla="*/ 0 w 1029810"/>
              <a:gd name="connsiteY0" fmla="*/ 352583 h 654424"/>
              <a:gd name="connsiteX1" fmla="*/ 124288 w 1029810"/>
              <a:gd name="connsiteY1" fmla="*/ 183907 h 654424"/>
              <a:gd name="connsiteX2" fmla="*/ 328474 w 1029810"/>
              <a:gd name="connsiteY2" fmla="*/ 68498 h 654424"/>
              <a:gd name="connsiteX3" fmla="*/ 674703 w 1029810"/>
              <a:gd name="connsiteY3" fmla="*/ 41865 h 654424"/>
              <a:gd name="connsiteX4" fmla="*/ 1029810 w 1029810"/>
              <a:gd name="connsiteY4" fmla="*/ 654424 h 65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654424">
                <a:moveTo>
                  <a:pt x="0" y="352583"/>
                </a:moveTo>
                <a:cubicBezTo>
                  <a:pt x="34771" y="291918"/>
                  <a:pt x="69542" y="231254"/>
                  <a:pt x="124288" y="183907"/>
                </a:cubicBezTo>
                <a:cubicBezTo>
                  <a:pt x="179034" y="136560"/>
                  <a:pt x="236738" y="92172"/>
                  <a:pt x="328474" y="68498"/>
                </a:cubicBezTo>
                <a:cubicBezTo>
                  <a:pt x="420210" y="44824"/>
                  <a:pt x="557814" y="-55789"/>
                  <a:pt x="674703" y="41865"/>
                </a:cubicBezTo>
                <a:cubicBezTo>
                  <a:pt x="791592" y="139519"/>
                  <a:pt x="910701" y="396971"/>
                  <a:pt x="1029810" y="6544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72B8DF-9EE3-4F95-90E7-5C142073333B}"/>
              </a:ext>
            </a:extLst>
          </p:cNvPr>
          <p:cNvSpPr txBox="1"/>
          <p:nvPr/>
        </p:nvSpPr>
        <p:spPr>
          <a:xfrm>
            <a:off x="2861934" y="12881"/>
            <a:ext cx="25021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Débusage</a:t>
            </a:r>
            <a:r>
              <a:rPr lang="fr-FR" dirty="0">
                <a:solidFill>
                  <a:srgbClr val="C00000"/>
                </a:solidFill>
              </a:rPr>
              <a:t> + renaturation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9CD0875-4787-4A10-8A3B-F4B4BB454A4F}"/>
              </a:ext>
            </a:extLst>
          </p:cNvPr>
          <p:cNvSpPr txBox="1"/>
          <p:nvPr/>
        </p:nvSpPr>
        <p:spPr>
          <a:xfrm>
            <a:off x="6229420" y="2663624"/>
            <a:ext cx="14075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Renaturation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28B3FDE-7ACF-437F-AE5B-42F4B8830BEF}"/>
              </a:ext>
            </a:extLst>
          </p:cNvPr>
          <p:cNvSpPr txBox="1"/>
          <p:nvPr/>
        </p:nvSpPr>
        <p:spPr>
          <a:xfrm>
            <a:off x="5148064" y="1556792"/>
            <a:ext cx="34080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Mise en défend sur tout le linéaire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E7C4083-9356-472A-BB20-DF7629830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" r="16749"/>
          <a:stretch/>
        </p:blipFill>
        <p:spPr>
          <a:xfrm>
            <a:off x="64923" y="2387725"/>
            <a:ext cx="2884184" cy="2108311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BED2514-BD90-4821-A239-4E02626C8879}"/>
              </a:ext>
            </a:extLst>
          </p:cNvPr>
          <p:cNvCxnSpPr>
            <a:cxnSpLocks/>
          </p:cNvCxnSpPr>
          <p:nvPr/>
        </p:nvCxnSpPr>
        <p:spPr>
          <a:xfrm>
            <a:off x="2949107" y="3160203"/>
            <a:ext cx="1910925" cy="88777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983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652F62-73E6-4D21-B6F0-65C5EE8DD62F}"/>
              </a:ext>
            </a:extLst>
          </p:cNvPr>
          <p:cNvPicPr/>
          <p:nvPr/>
        </p:nvPicPr>
        <p:blipFill rotWithShape="1">
          <a:blip r:embed="rId2"/>
          <a:srcRect l="20916" t="13867" r="54608" b="12190"/>
          <a:stretch/>
        </p:blipFill>
        <p:spPr bwMode="auto">
          <a:xfrm>
            <a:off x="0" y="63649"/>
            <a:ext cx="7920880" cy="6730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6A6CAC-3E01-4D82-9549-A8A07293C842}"/>
              </a:ext>
            </a:extLst>
          </p:cNvPr>
          <p:cNvSpPr txBox="1"/>
          <p:nvPr/>
        </p:nvSpPr>
        <p:spPr>
          <a:xfrm>
            <a:off x="6131154" y="172961"/>
            <a:ext cx="304121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Segoe Print" panose="02000600000000000000" pitchFamily="2" charset="0"/>
              </a:rPr>
              <a:t>GRAND-RIS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64A3E2-9362-4F66-A3F5-011FE763D9DB}"/>
              </a:ext>
            </a:extLst>
          </p:cNvPr>
          <p:cNvSpPr txBox="1"/>
          <p:nvPr/>
        </p:nvSpPr>
        <p:spPr>
          <a:xfrm>
            <a:off x="3454394" y="1300118"/>
            <a:ext cx="1641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Mise en défend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D2EC035-A4FF-4790-BA52-BCC7D1748658}"/>
              </a:ext>
            </a:extLst>
          </p:cNvPr>
          <p:cNvSpPr/>
          <p:nvPr/>
        </p:nvSpPr>
        <p:spPr>
          <a:xfrm>
            <a:off x="2771800" y="1124744"/>
            <a:ext cx="64807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88D8DE-0812-4782-AC7D-421FC9B9DBCA}"/>
              </a:ext>
            </a:extLst>
          </p:cNvPr>
          <p:cNvSpPr txBox="1"/>
          <p:nvPr/>
        </p:nvSpPr>
        <p:spPr>
          <a:xfrm>
            <a:off x="593588" y="2988185"/>
            <a:ext cx="1641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Mise en défend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7283066-7E12-4AE2-8853-05A0AB08196B}"/>
              </a:ext>
            </a:extLst>
          </p:cNvPr>
          <p:cNvSpPr/>
          <p:nvPr/>
        </p:nvSpPr>
        <p:spPr>
          <a:xfrm>
            <a:off x="2235576" y="2988185"/>
            <a:ext cx="64807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08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F06053F-9493-4A73-8BC3-AE90161F95A7}"/>
              </a:ext>
            </a:extLst>
          </p:cNvPr>
          <p:cNvPicPr/>
          <p:nvPr/>
        </p:nvPicPr>
        <p:blipFill rotWithShape="1">
          <a:blip r:embed="rId2"/>
          <a:srcRect l="10416" t="12343" r="55357" b="7132"/>
          <a:stretch/>
        </p:blipFill>
        <p:spPr bwMode="auto">
          <a:xfrm>
            <a:off x="39447" y="1072270"/>
            <a:ext cx="9108504" cy="5785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3A1F384-9699-435A-A2AE-75FAF295E523}"/>
              </a:ext>
            </a:extLst>
          </p:cNvPr>
          <p:cNvSpPr txBox="1"/>
          <p:nvPr/>
        </p:nvSpPr>
        <p:spPr>
          <a:xfrm>
            <a:off x="6131154" y="172961"/>
            <a:ext cx="22317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Segoe Print" panose="02000600000000000000" pitchFamily="2" charset="0"/>
              </a:rPr>
              <a:t>SAGNAT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B9DFFE-BEEE-428E-A6E4-95A37E89DA37}"/>
              </a:ext>
            </a:extLst>
          </p:cNvPr>
          <p:cNvSpPr txBox="1"/>
          <p:nvPr/>
        </p:nvSpPr>
        <p:spPr>
          <a:xfrm>
            <a:off x="3370544" y="5445224"/>
            <a:ext cx="1641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Mise en défend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99F5DA6-C9DB-414B-A1DE-E98955B7EF16}"/>
              </a:ext>
            </a:extLst>
          </p:cNvPr>
          <p:cNvSpPr/>
          <p:nvPr/>
        </p:nvSpPr>
        <p:spPr>
          <a:xfrm>
            <a:off x="2843808" y="2276872"/>
            <a:ext cx="64807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3498894-DE0B-401D-BD1D-CEEAF6E08421}"/>
              </a:ext>
            </a:extLst>
          </p:cNvPr>
          <p:cNvSpPr/>
          <p:nvPr/>
        </p:nvSpPr>
        <p:spPr>
          <a:xfrm>
            <a:off x="2843808" y="3861048"/>
            <a:ext cx="64807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A3E9EE5-8891-458B-B2CF-F9B5368D87BF}"/>
              </a:ext>
            </a:extLst>
          </p:cNvPr>
          <p:cNvSpPr/>
          <p:nvPr/>
        </p:nvSpPr>
        <p:spPr>
          <a:xfrm>
            <a:off x="2687950" y="5269850"/>
            <a:ext cx="64807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7ACDAA-9374-44BB-97F7-FF2C3746A1DB}"/>
              </a:ext>
            </a:extLst>
          </p:cNvPr>
          <p:cNvSpPr txBox="1"/>
          <p:nvPr/>
        </p:nvSpPr>
        <p:spPr>
          <a:xfrm>
            <a:off x="2084315" y="1855857"/>
            <a:ext cx="14075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Renaturation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4BF5DB-9006-4600-B06B-F4F1CD4B84A8}"/>
              </a:ext>
            </a:extLst>
          </p:cNvPr>
          <p:cNvSpPr txBox="1"/>
          <p:nvPr/>
        </p:nvSpPr>
        <p:spPr>
          <a:xfrm>
            <a:off x="1487525" y="3388350"/>
            <a:ext cx="14075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Renaturation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C1B580-5E75-4467-8CAA-847413E11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08896"/>
            <a:ext cx="2211710" cy="29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6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9C91FE3-B1DF-4DE6-8655-F5F4CD4501AA}"/>
              </a:ext>
            </a:extLst>
          </p:cNvPr>
          <p:cNvPicPr/>
          <p:nvPr/>
        </p:nvPicPr>
        <p:blipFill rotWithShape="1">
          <a:blip r:embed="rId2"/>
          <a:srcRect l="19644" t="21798" r="55026" b="6544"/>
          <a:stretch/>
        </p:blipFill>
        <p:spPr bwMode="auto">
          <a:xfrm>
            <a:off x="107504" y="44624"/>
            <a:ext cx="8530083" cy="6813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290E90F-6884-4112-B428-14FB21981316}"/>
              </a:ext>
            </a:extLst>
          </p:cNvPr>
          <p:cNvSpPr txBox="1"/>
          <p:nvPr/>
        </p:nvSpPr>
        <p:spPr>
          <a:xfrm>
            <a:off x="6228184" y="116632"/>
            <a:ext cx="232467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Segoe Print" panose="02000600000000000000" pitchFamily="2" charset="0"/>
              </a:rPr>
              <a:t>VERDIER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F65346E-F3A3-4D12-B9C0-35ACAA9F8CCA}"/>
              </a:ext>
            </a:extLst>
          </p:cNvPr>
          <p:cNvSpPr/>
          <p:nvPr/>
        </p:nvSpPr>
        <p:spPr>
          <a:xfrm>
            <a:off x="2123728" y="1628800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E2C9F5-E817-4AE3-80BB-35F0F06C7156}"/>
              </a:ext>
            </a:extLst>
          </p:cNvPr>
          <p:cNvSpPr txBox="1"/>
          <p:nvPr/>
        </p:nvSpPr>
        <p:spPr>
          <a:xfrm>
            <a:off x="176567" y="5044534"/>
            <a:ext cx="27392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Aménagement de 2 passages à gué + Passerelle randonneur / VTT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9F3479-6479-4908-91A7-509F47499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31500" r="18556" b="35950"/>
          <a:stretch/>
        </p:blipFill>
        <p:spPr>
          <a:xfrm>
            <a:off x="5527538" y="1628800"/>
            <a:ext cx="2985467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6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27D3FA2A-27FC-4499-8E5B-DFF153847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979770"/>
              </p:ext>
            </p:extLst>
          </p:nvPr>
        </p:nvGraphicFramePr>
        <p:xfrm>
          <a:off x="27135" y="188640"/>
          <a:ext cx="9133737" cy="7999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name="Worksheet" r:id="rId3" imgW="9429801" imgH="8258220" progId="Excel.Sheet.12">
                  <p:embed/>
                </p:oleObj>
              </mc:Choice>
              <mc:Fallback>
                <p:oleObj name="Worksheet" r:id="rId3" imgW="9429801" imgH="82582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35" y="188640"/>
                        <a:ext cx="9133737" cy="7999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14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8F802-4962-4E36-80FB-F8FCABDF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332657"/>
            <a:ext cx="7772400" cy="864096"/>
          </a:xfrm>
        </p:spPr>
        <p:txBody>
          <a:bodyPr/>
          <a:lstStyle/>
          <a:p>
            <a:r>
              <a:rPr lang="fr-FR" dirty="0"/>
              <a:t>Situation au 07 Mars 2020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A322C2-FC2D-4284-AF2D-F3DCD05F4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638" y="1268759"/>
            <a:ext cx="7772400" cy="5256583"/>
          </a:xfrm>
        </p:spPr>
        <p:txBody>
          <a:bodyPr>
            <a:normAutofit/>
          </a:bodyPr>
          <a:lstStyle/>
          <a:p>
            <a:pPr algn="l"/>
            <a:r>
              <a:rPr lang="fr-FR" u="sng" dirty="0">
                <a:solidFill>
                  <a:schemeClr val="bg2">
                    <a:lumMod val="25000"/>
                  </a:schemeClr>
                </a:solidFill>
              </a:rPr>
              <a:t>Payonnet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: </a:t>
            </a:r>
          </a:p>
          <a:p>
            <a:pPr algn="l"/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Phase de devis </a:t>
            </a:r>
            <a:r>
              <a:rPr lang="fr-FR" sz="1800" dirty="0">
                <a:solidFill>
                  <a:schemeClr val="bg2">
                    <a:lumMod val="25000"/>
                  </a:schemeClr>
                </a:solidFill>
              </a:rPr>
              <a:t>(maître d’œuvre = Fédération Pêche Loire)</a:t>
            </a:r>
          </a:p>
          <a:p>
            <a:pPr algn="l"/>
            <a:r>
              <a:rPr lang="fr-FR" dirty="0">
                <a:solidFill>
                  <a:srgbClr val="C00000"/>
                </a:solidFill>
              </a:rPr>
              <a:t>Démarchage des propriétaires pour accord</a:t>
            </a:r>
          </a:p>
          <a:p>
            <a:pPr algn="l"/>
            <a:r>
              <a:rPr lang="fr-FR" i="1" dirty="0">
                <a:solidFill>
                  <a:schemeClr val="bg2">
                    <a:lumMod val="25000"/>
                  </a:schemeClr>
                </a:solidFill>
              </a:rPr>
              <a:t>Objectif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: faire au moins un des 2 chantiers de renaturation + mise en défend</a:t>
            </a:r>
          </a:p>
          <a:p>
            <a:pPr algn="l"/>
            <a:r>
              <a:rPr lang="fr-FR" dirty="0">
                <a:solidFill>
                  <a:srgbClr val="C00000"/>
                </a:solidFill>
              </a:rPr>
              <a:t>Travaux : automne 2020 (?)</a:t>
            </a:r>
          </a:p>
          <a:p>
            <a:pPr algn="l"/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Mise en défend : chantier école / bénévoles de la THL ?</a:t>
            </a:r>
          </a:p>
        </p:txBody>
      </p:sp>
    </p:spTree>
    <p:extLst>
      <p:ext uri="{BB962C8B-B14F-4D97-AF65-F5344CB8AC3E}">
        <p14:creationId xmlns:p14="http://schemas.microsoft.com/office/powerpoint/2010/main" val="25317563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150</Words>
  <Application>Microsoft Office PowerPoint</Application>
  <PresentationFormat>Affichage à l'écran (4:3)</PresentationFormat>
  <Paragraphs>31</Paragraphs>
  <Slides>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Segoe Print</vt:lpstr>
      <vt:lpstr>Thème Office</vt:lpstr>
      <vt:lpstr>Worksheet</vt:lpstr>
      <vt:lpstr>TRAVAUX RIVIERE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Situation au 07 Mars 2020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Franck JACQUET</dc:creator>
  <cp:lastModifiedBy>JACQUET Franck</cp:lastModifiedBy>
  <cp:revision>68</cp:revision>
  <dcterms:created xsi:type="dcterms:W3CDTF">2020-02-27T18:51:52Z</dcterms:created>
  <dcterms:modified xsi:type="dcterms:W3CDTF">2020-03-11T09:49:31Z</dcterms:modified>
</cp:coreProperties>
</file>